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348" r:id="rId2"/>
    <p:sldId id="315" r:id="rId3"/>
    <p:sldId id="316" r:id="rId4"/>
    <p:sldId id="317" r:id="rId5"/>
    <p:sldId id="345" r:id="rId6"/>
    <p:sldId id="350" r:id="rId7"/>
    <p:sldId id="349" r:id="rId8"/>
    <p:sldId id="344" r:id="rId9"/>
    <p:sldId id="346" r:id="rId10"/>
    <p:sldId id="338" r:id="rId11"/>
    <p:sldId id="339" r:id="rId12"/>
    <p:sldId id="340" r:id="rId13"/>
    <p:sldId id="351" r:id="rId14"/>
    <p:sldId id="356" r:id="rId15"/>
    <p:sldId id="335" r:id="rId16"/>
    <p:sldId id="352" r:id="rId17"/>
    <p:sldId id="342" r:id="rId18"/>
    <p:sldId id="343" r:id="rId19"/>
    <p:sldId id="354" r:id="rId20"/>
    <p:sldId id="355" r:id="rId21"/>
    <p:sldId id="357" r:id="rId22"/>
    <p:sldId id="323" r:id="rId23"/>
    <p:sldId id="324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CBBE8"/>
    <a:srgbClr val="5DC2EF"/>
    <a:srgbClr val="CC6600"/>
    <a:srgbClr val="3366FF"/>
    <a:srgbClr val="DDEFFB"/>
    <a:srgbClr val="DCFCFA"/>
    <a:srgbClr val="009900"/>
    <a:srgbClr val="00CC00"/>
    <a:srgbClr val="DF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2" autoAdjust="0"/>
    <p:restoredTop sz="93312" autoAdjust="0"/>
  </p:normalViewPr>
  <p:slideViewPr>
    <p:cSldViewPr>
      <p:cViewPr varScale="1">
        <p:scale>
          <a:sx n="102" d="100"/>
          <a:sy n="102" d="100"/>
        </p:scale>
        <p:origin x="3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2ADC5-EDD7-45A3-8646-3762D1DF6930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BC325-C1DD-4947-81CE-68C54F21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1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914400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2743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C37DF3-662F-4777-9304-0F50AE3336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277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A601-438A-472A-9F5C-16BF8EBDAE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544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5A260-D997-4815-92FA-2D889599D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72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1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17CFC-C251-4F64-90FA-086E283E99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69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9BC67-AFAD-4C37-9104-11045B3C82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93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4BE0-F068-4C61-A64D-B71A45410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15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0930-98D6-41AD-BFB2-958A826CB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911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EDFB7-AA92-4086-BD40-377DA35A72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322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BCB-C42A-43FD-9A1A-A391EB75F0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07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F08D3-10B2-4890-B2DA-0ED46723B9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5904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656C-7FFE-40DE-B949-15FE0EEE9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41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9C9884A-1923-4DBF-8927-279B6B8ABD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50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5.gif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ле луко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81" y="0"/>
            <a:ext cx="910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16533"/>
            <a:ext cx="2843213" cy="3379787"/>
          </a:xfrm>
        </p:spPr>
      </p:pic>
      <p:cxnSp>
        <p:nvCxnSpPr>
          <p:cNvPr id="102" name="Прямая со стрелкой 101"/>
          <p:cNvCxnSpPr>
            <a:cxnSpLocks noChangeShapeType="1"/>
          </p:cNvCxnSpPr>
          <p:nvPr/>
        </p:nvCxnSpPr>
        <p:spPr bwMode="auto">
          <a:xfrm>
            <a:off x="3635375" y="2492375"/>
            <a:ext cx="2232025" cy="1089025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Прямая со стрелкой 101"/>
          <p:cNvCxnSpPr>
            <a:cxnSpLocks noChangeShapeType="1"/>
          </p:cNvCxnSpPr>
          <p:nvPr/>
        </p:nvCxnSpPr>
        <p:spPr bwMode="auto">
          <a:xfrm flipV="1">
            <a:off x="3708400" y="3721100"/>
            <a:ext cx="2159000" cy="1436688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7" name="TextBox 72"/>
          <p:cNvSpPr txBox="1">
            <a:spLocks noChangeArrowheads="1"/>
          </p:cNvSpPr>
          <p:nvPr/>
        </p:nvSpPr>
        <p:spPr bwMode="auto">
          <a:xfrm>
            <a:off x="611188" y="1700213"/>
            <a:ext cx="35290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C6600"/>
                </a:solidFill>
                <a:latin typeface="Georgia" panose="02040502050405020303" pitchFamily="18" charset="0"/>
              </a:rPr>
              <a:t>Заимствование слов из других языков</a:t>
            </a:r>
          </a:p>
        </p:txBody>
      </p:sp>
      <p:sp>
        <p:nvSpPr>
          <p:cNvPr id="3078" name="TextBox 72"/>
          <p:cNvSpPr txBox="1">
            <a:spLocks noChangeArrowheads="1"/>
          </p:cNvSpPr>
          <p:nvPr/>
        </p:nvSpPr>
        <p:spPr bwMode="auto">
          <a:xfrm>
            <a:off x="395288" y="4076700"/>
            <a:ext cx="39274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C6600"/>
                </a:solidFill>
                <a:latin typeface="Georgia" panose="02040502050405020303" pitchFamily="18" charset="0"/>
              </a:rPr>
              <a:t>Образование новых слов с помощью словообразующих </a:t>
            </a:r>
            <a:r>
              <a:rPr lang="ru-RU" altLang="ru-RU" sz="2800" b="1" dirty="0" smtClean="0">
                <a:solidFill>
                  <a:srgbClr val="CC6600"/>
                </a:solidFill>
                <a:latin typeface="Georgia" panose="02040502050405020303" pitchFamily="18" charset="0"/>
              </a:rPr>
              <a:t>частей слова (аффиксов)</a:t>
            </a:r>
            <a:endParaRPr lang="ru-RU" altLang="ru-RU" sz="2800" b="1" dirty="0">
              <a:solidFill>
                <a:srgbClr val="CC6600"/>
              </a:solidFill>
              <a:latin typeface="Georgia" panose="02040502050405020303" pitchFamily="18" charset="0"/>
            </a:endParaRPr>
          </a:p>
        </p:txBody>
      </p:sp>
      <p:sp>
        <p:nvSpPr>
          <p:cNvPr id="3079" name="WordArt 11"/>
          <p:cNvSpPr>
            <a:spLocks noChangeArrowheads="1" noChangeShapeType="1" noTextEdit="1"/>
          </p:cNvSpPr>
          <p:nvPr/>
        </p:nvSpPr>
        <p:spPr bwMode="auto">
          <a:xfrm>
            <a:off x="827088" y="476250"/>
            <a:ext cx="7458075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632523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словарного состава языка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11188" y="76200"/>
            <a:ext cx="8205787" cy="1481137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9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ПОПОЛНЕНИЕ </a:t>
            </a:r>
          </a:p>
          <a:p>
            <a:pPr eaLnBrk="1" hangingPunct="1">
              <a:defRPr/>
            </a:pPr>
            <a:r>
              <a:rPr lang="ru-RU" sz="9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СЛОВАРНОГО СОСТАВА ЯЗЫКА</a:t>
            </a: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7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258888" y="549275"/>
            <a:ext cx="7058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400" dirty="0">
                <a:solidFill>
                  <a:schemeClr val="hlink"/>
                </a:solidFill>
                <a:latin typeface="Monotype Corsiva" panose="03010101010201010101" pitchFamily="66" charset="0"/>
              </a:rPr>
              <a:t>Способы словообразования</a:t>
            </a:r>
          </a:p>
        </p:txBody>
      </p:sp>
      <p:sp>
        <p:nvSpPr>
          <p:cNvPr id="4099" name="Rectangle 3"/>
          <p:cNvSpPr>
            <a:spLocks/>
          </p:cNvSpPr>
          <p:nvPr/>
        </p:nvSpPr>
        <p:spPr bwMode="auto">
          <a:xfrm>
            <a:off x="2700338" y="1412875"/>
            <a:ext cx="4140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b="1">
              <a:solidFill>
                <a:srgbClr val="632523"/>
              </a:solidFill>
            </a:endParaRP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4787900" y="2133600"/>
            <a:ext cx="40322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b="1">
              <a:solidFill>
                <a:schemeClr val="folHlink"/>
              </a:solidFill>
            </a:endParaRPr>
          </a:p>
        </p:txBody>
      </p:sp>
      <p:sp>
        <p:nvSpPr>
          <p:cNvPr id="4101" name="Rectangle 5"/>
          <p:cNvSpPr>
            <a:spLocks/>
          </p:cNvSpPr>
          <p:nvPr/>
        </p:nvSpPr>
        <p:spPr bwMode="auto">
          <a:xfrm>
            <a:off x="428625" y="2901950"/>
            <a:ext cx="27368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Приставочный</a:t>
            </a:r>
          </a:p>
        </p:txBody>
      </p:sp>
      <p:sp>
        <p:nvSpPr>
          <p:cNvPr id="4102" name="Rectangle 6"/>
          <p:cNvSpPr>
            <a:spLocks/>
          </p:cNvSpPr>
          <p:nvPr/>
        </p:nvSpPr>
        <p:spPr bwMode="auto">
          <a:xfrm>
            <a:off x="1371600" y="5286375"/>
            <a:ext cx="31337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Приставочно-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суффиксальный</a:t>
            </a:r>
          </a:p>
        </p:txBody>
      </p:sp>
      <p:sp>
        <p:nvSpPr>
          <p:cNvPr id="4103" name="Rectangle 7"/>
          <p:cNvSpPr>
            <a:spLocks/>
          </p:cNvSpPr>
          <p:nvPr/>
        </p:nvSpPr>
        <p:spPr bwMode="auto">
          <a:xfrm>
            <a:off x="76201" y="4513640"/>
            <a:ext cx="337149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Суффиксальный</a:t>
            </a:r>
          </a:p>
        </p:txBody>
      </p:sp>
      <p:sp>
        <p:nvSpPr>
          <p:cNvPr id="4104" name="Rectangle 8"/>
          <p:cNvSpPr>
            <a:spLocks/>
          </p:cNvSpPr>
          <p:nvPr/>
        </p:nvSpPr>
        <p:spPr bwMode="auto">
          <a:xfrm>
            <a:off x="4483100" y="5867400"/>
            <a:ext cx="31686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Бессуффиксный</a:t>
            </a:r>
            <a:endParaRPr lang="ru-RU" altLang="ru-RU" sz="1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105" name="Rectangle 11"/>
          <p:cNvSpPr>
            <a:spLocks/>
          </p:cNvSpPr>
          <p:nvPr/>
        </p:nvSpPr>
        <p:spPr bwMode="auto">
          <a:xfrm>
            <a:off x="5381625" y="4840288"/>
            <a:ext cx="27368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Сложение</a:t>
            </a:r>
          </a:p>
        </p:txBody>
      </p:sp>
      <p:cxnSp>
        <p:nvCxnSpPr>
          <p:cNvPr id="4106" name="Прямая со стрелкой 101"/>
          <p:cNvCxnSpPr>
            <a:cxnSpLocks noChangeShapeType="1"/>
          </p:cNvCxnSpPr>
          <p:nvPr/>
        </p:nvCxnSpPr>
        <p:spPr bwMode="auto">
          <a:xfrm flipH="1">
            <a:off x="1706564" y="1595437"/>
            <a:ext cx="1614487" cy="1306513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7" name="Прямая со стрелкой 101"/>
          <p:cNvCxnSpPr>
            <a:cxnSpLocks noChangeShapeType="1"/>
          </p:cNvCxnSpPr>
          <p:nvPr/>
        </p:nvCxnSpPr>
        <p:spPr bwMode="auto">
          <a:xfrm flipH="1">
            <a:off x="3756820" y="1835150"/>
            <a:ext cx="695324" cy="3451225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8" name="Прямая со стрелкой 101"/>
          <p:cNvCxnSpPr>
            <a:cxnSpLocks noChangeShapeType="1"/>
          </p:cNvCxnSpPr>
          <p:nvPr/>
        </p:nvCxnSpPr>
        <p:spPr bwMode="auto">
          <a:xfrm flipH="1">
            <a:off x="2700338" y="1731962"/>
            <a:ext cx="1369218" cy="2609851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9" name="Прямая со стрелкой 101"/>
          <p:cNvCxnSpPr>
            <a:cxnSpLocks noChangeShapeType="1"/>
          </p:cNvCxnSpPr>
          <p:nvPr/>
        </p:nvCxnSpPr>
        <p:spPr bwMode="auto">
          <a:xfrm>
            <a:off x="5330825" y="1828800"/>
            <a:ext cx="736600" cy="2932113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Прямая со стрелкой 101"/>
          <p:cNvCxnSpPr>
            <a:cxnSpLocks noChangeShapeType="1"/>
          </p:cNvCxnSpPr>
          <p:nvPr/>
        </p:nvCxnSpPr>
        <p:spPr bwMode="auto">
          <a:xfrm>
            <a:off x="4859337" y="1828800"/>
            <a:ext cx="471488" cy="3954463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2" name="Прямая со стрелкой 101"/>
          <p:cNvCxnSpPr>
            <a:cxnSpLocks noChangeShapeType="1"/>
          </p:cNvCxnSpPr>
          <p:nvPr/>
        </p:nvCxnSpPr>
        <p:spPr bwMode="auto">
          <a:xfrm>
            <a:off x="5883275" y="1785938"/>
            <a:ext cx="1533525" cy="140335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3" name="Прямоугольник 9"/>
          <p:cNvSpPr>
            <a:spLocks noChangeArrowheads="1"/>
          </p:cNvSpPr>
          <p:nvPr/>
        </p:nvSpPr>
        <p:spPr bwMode="auto">
          <a:xfrm>
            <a:off x="7267949" y="2339975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Сращение</a:t>
            </a:r>
          </a:p>
        </p:txBody>
      </p:sp>
      <p:cxnSp>
        <p:nvCxnSpPr>
          <p:cNvPr id="4114" name="Прямая со стрелкой 101"/>
          <p:cNvCxnSpPr>
            <a:cxnSpLocks noChangeShapeType="1"/>
          </p:cNvCxnSpPr>
          <p:nvPr/>
        </p:nvCxnSpPr>
        <p:spPr bwMode="auto">
          <a:xfrm>
            <a:off x="6542088" y="1633538"/>
            <a:ext cx="1350962" cy="5715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5" name="Прямоугольник 17"/>
          <p:cNvSpPr>
            <a:spLocks noChangeArrowheads="1"/>
          </p:cNvSpPr>
          <p:nvPr/>
        </p:nvSpPr>
        <p:spPr bwMode="auto">
          <a:xfrm>
            <a:off x="6538913" y="3300413"/>
            <a:ext cx="291306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Переход из одной </a:t>
            </a:r>
            <a:endParaRPr lang="ru-RU" altLang="ru-RU" sz="1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части </a:t>
            </a: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речи в другую</a:t>
            </a: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64406" y="292099"/>
            <a:ext cx="8205787" cy="1379539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12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СПОСОБЫ </a:t>
            </a:r>
          </a:p>
          <a:p>
            <a:pPr eaLnBrk="1" hangingPunct="1">
              <a:defRPr/>
            </a:pPr>
            <a:r>
              <a:rPr lang="ru-RU" sz="112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ОБРАЗОВАНИЯ СЛОВ</a:t>
            </a:r>
            <a:br>
              <a:rPr lang="ru-RU" sz="11200" dirty="0" smtClean="0">
                <a:solidFill>
                  <a:srgbClr val="CC6600"/>
                </a:solidFill>
                <a:latin typeface="Arial Black" panose="020B0A04020102020204" pitchFamily="34" charset="0"/>
              </a:rPr>
            </a:br>
            <a:endParaRPr lang="ru-RU" sz="11200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2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8175" y="2355057"/>
            <a:ext cx="7136607" cy="1073944"/>
          </a:xfrm>
        </p:spPr>
        <p:txBody>
          <a:bodyPr/>
          <a:lstStyle/>
          <a:p>
            <a:pPr algn="ctr"/>
            <a:r>
              <a:rPr lang="ru-RU" altLang="ru-RU" sz="7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подснежник</a:t>
            </a:r>
            <a:endParaRPr lang="ru-RU" altLang="ru-RU" sz="7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3016" name="Arc 8"/>
          <p:cNvSpPr>
            <a:spLocks/>
          </p:cNvSpPr>
          <p:nvPr/>
        </p:nvSpPr>
        <p:spPr bwMode="auto">
          <a:xfrm rot="13061655" flipV="1">
            <a:off x="3794939" y="3590329"/>
            <a:ext cx="1524000" cy="1406129"/>
          </a:xfrm>
          <a:custGeom>
            <a:avLst/>
            <a:gdLst>
              <a:gd name="G0" fmla="+- 6916 0 0"/>
              <a:gd name="G1" fmla="+- 21600 0 0"/>
              <a:gd name="G2" fmla="+- 21600 0 0"/>
              <a:gd name="T0" fmla="*/ 0 w 28094"/>
              <a:gd name="T1" fmla="*/ 1137 h 21600"/>
              <a:gd name="T2" fmla="*/ 28094 w 28094"/>
              <a:gd name="T3" fmla="*/ 17352 h 21600"/>
              <a:gd name="T4" fmla="*/ 6916 w 2809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094" h="21600" fill="none" extrusionOk="0">
                <a:moveTo>
                  <a:pt x="0" y="1137"/>
                </a:moveTo>
                <a:cubicBezTo>
                  <a:pt x="2228" y="384"/>
                  <a:pt x="4564" y="0"/>
                  <a:pt x="6916" y="0"/>
                </a:cubicBezTo>
                <a:cubicBezTo>
                  <a:pt x="17207" y="0"/>
                  <a:pt x="26070" y="7261"/>
                  <a:pt x="28094" y="17351"/>
                </a:cubicBezTo>
              </a:path>
              <a:path w="28094" h="21600" stroke="0" extrusionOk="0">
                <a:moveTo>
                  <a:pt x="0" y="1137"/>
                </a:moveTo>
                <a:cubicBezTo>
                  <a:pt x="2228" y="384"/>
                  <a:pt x="4564" y="0"/>
                  <a:pt x="6916" y="0"/>
                </a:cubicBezTo>
                <a:cubicBezTo>
                  <a:pt x="17207" y="0"/>
                  <a:pt x="26070" y="7261"/>
                  <a:pt x="28094" y="17351"/>
                </a:cubicBezTo>
                <a:lnTo>
                  <a:pt x="6916" y="21600"/>
                </a:lnTo>
                <a:close/>
              </a:path>
            </a:pathLst>
          </a:custGeom>
          <a:noFill/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3020" name="Group 12"/>
          <p:cNvGrpSpPr>
            <a:grpSpLocks/>
          </p:cNvGrpSpPr>
          <p:nvPr/>
        </p:nvGrpSpPr>
        <p:grpSpPr bwMode="auto">
          <a:xfrm>
            <a:off x="1464111" y="3847677"/>
            <a:ext cx="1835944" cy="431006"/>
            <a:chOff x="1973" y="2478"/>
            <a:chExt cx="1542" cy="362"/>
          </a:xfrm>
        </p:grpSpPr>
        <p:sp>
          <p:nvSpPr>
            <p:cNvPr id="43017" name="Line 9"/>
            <p:cNvSpPr>
              <a:spLocks noChangeShapeType="1"/>
            </p:cNvSpPr>
            <p:nvPr/>
          </p:nvSpPr>
          <p:spPr bwMode="auto">
            <a:xfrm>
              <a:off x="1973" y="2478"/>
              <a:ext cx="1542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>
              <a:off x="3470" y="2478"/>
              <a:ext cx="0" cy="36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5975748" y="3482580"/>
            <a:ext cx="1512094" cy="810815"/>
            <a:chOff x="4059" y="2205"/>
            <a:chExt cx="1270" cy="681"/>
          </a:xfrm>
        </p:grpSpPr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 flipH="1">
              <a:off x="4059" y="2205"/>
              <a:ext cx="681" cy="68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>
              <a:off x="4694" y="2205"/>
              <a:ext cx="635" cy="68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9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0" grpId="1"/>
      <p:bldP spid="43010" grpId="2"/>
      <p:bldP spid="43010" grpId="3"/>
      <p:bldP spid="43010" grpId="4"/>
      <p:bldP spid="430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82000" cy="518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5400" b="1" dirty="0" smtClean="0">
                <a:solidFill>
                  <a:srgbClr val="993300"/>
                </a:solidFill>
                <a:latin typeface="Monotype Corsiva" panose="03010101010201010101" pitchFamily="66" charset="0"/>
              </a:rPr>
              <a:t>Упражнения</a:t>
            </a:r>
            <a:r>
              <a:rPr lang="ru-RU" altLang="ru-RU" sz="1200" b="1" dirty="0" smtClean="0">
                <a:solidFill>
                  <a:srgbClr val="993300"/>
                </a:solidFill>
                <a:latin typeface="Monotype Corsiva" panose="03010101010201010101" pitchFamily="66" charset="0"/>
              </a:rPr>
              <a:t>       </a:t>
            </a:r>
          </a:p>
          <a:p>
            <a:pPr marL="0" indent="0" algn="ctr" eaLnBrk="1" hangingPunct="1">
              <a:buNone/>
            </a:pPr>
            <a:r>
              <a:rPr lang="ru-RU" altLang="ru-RU" sz="1600" b="1" dirty="0" smtClean="0">
                <a:solidFill>
                  <a:srgbClr val="993300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              </a:t>
            </a:r>
            <a:endParaRPr lang="ru-RU" altLang="ru-RU" sz="7200" b="1" dirty="0" smtClean="0">
              <a:solidFill>
                <a:srgbClr val="99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013" y="228600"/>
            <a:ext cx="8205787" cy="11303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ВКЛЮЧАЕМСЯ </a:t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РАБОТУ</a:t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4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1066800" y="2819400"/>
            <a:ext cx="6611332" cy="825499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СЛУШАЕМ и ПИШЕМ </a:t>
            </a:r>
            <a:r>
              <a:rPr lang="ru-RU" sz="59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55, 80</a:t>
            </a:r>
            <a:endParaRPr lang="ru-RU" sz="5900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1066800" y="4164369"/>
            <a:ext cx="6611332" cy="69973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31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ПОВТОРЯЕМ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79</a:t>
            </a:r>
            <a:r>
              <a:rPr lang="en-US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(2)</a:t>
            </a:r>
            <a:r>
              <a:rPr lang="ru-RU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81(2)*</a:t>
            </a:r>
            <a:endParaRPr lang="ru-RU" sz="3600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1066800" y="5472421"/>
            <a:ext cx="6611332" cy="752166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ОБСУЖДАЕМ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52 (1)</a:t>
            </a:r>
            <a:endParaRPr lang="ru-RU" sz="3600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dn01.ru/files/users/images/f8/09/f809a4435a64fb1d48dba3af9336d4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0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9px.ru/sstorage/1/2011/09/image_104091102011418811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4299737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12680"/>
            <a:ext cx="535781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27" y="2591463"/>
            <a:ext cx="535781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5" y="1451381"/>
            <a:ext cx="535781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95263" y="165101"/>
            <a:ext cx="8496300" cy="59689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5DC2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НО СИНИЙ – НОС СИНИЙ</a:t>
            </a:r>
            <a:endParaRPr lang="ru-RU" sz="3200" dirty="0">
              <a:solidFill>
                <a:srgbClr val="3366F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038600" y="2400963"/>
            <a:ext cx="609600" cy="381000"/>
          </a:xfrm>
          <a:prstGeom prst="ellipse">
            <a:avLst/>
          </a:prstGeom>
          <a:solidFill>
            <a:srgbClr val="3366FF"/>
          </a:solidFill>
          <a:ln w="57150">
            <a:solidFill>
              <a:srgbClr val="5DC2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Детские - Polka Yanka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85" y="11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013" y="228600"/>
            <a:ext cx="8205787" cy="25908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9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ТЕКСТ  </a:t>
            </a:r>
            <a:r>
              <a:rPr lang="ru-RU" sz="67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61 </a:t>
            </a:r>
            <a:br>
              <a:rPr lang="ru-RU" sz="6700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22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(2 и 3 задание письменно)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ВЗАИМОПРОВЕРКА</a:t>
            </a:r>
            <a:b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4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020234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В </a:t>
            </a:r>
            <a:r>
              <a:rPr lang="ru-RU" sz="1600" dirty="0">
                <a:solidFill>
                  <a:srgbClr val="993300"/>
                </a:solidFill>
                <a:latin typeface="Arial Black" panose="020B0A04020102020204" pitchFamily="34" charset="0"/>
              </a:rPr>
              <a:t>КАКОМ ТЕКСТЕ ВЫДЕЛЕННОЕ СЛОВО ОТЛИЧАЕТСЯ ЛЕКСИЧЕСКИМ ЗНАЧЕНИЕМ?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КАКАЯ МЫСЛЬ ОБЪЕДИНЯЕТ 1 и 2 текст?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993300"/>
                </a:solidFill>
                <a:latin typeface="Arial Black" panose="020B0A04020102020204" pitchFamily="34" charset="0"/>
              </a:rPr>
              <a:t>ПОЧЕМУ Я ВЫБРАЛА СЕГОДНЯ ЭТИ </a:t>
            </a:r>
            <a:r>
              <a:rPr lang="ru-RU" sz="1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ТЕКСЫ?</a:t>
            </a:r>
          </a:p>
        </p:txBody>
      </p:sp>
      <p:sp>
        <p:nvSpPr>
          <p:cNvPr id="8" name="Заголовок 3"/>
          <p:cNvSpPr>
            <a:spLocks noGrp="1"/>
          </p:cNvSpPr>
          <p:nvPr>
            <p:ph idx="1"/>
          </p:nvPr>
        </p:nvSpPr>
        <p:spPr>
          <a:xfrm>
            <a:off x="283344" y="3589348"/>
            <a:ext cx="8229600" cy="250665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32500" lnSpcReduction="20000"/>
          </a:bodyPr>
          <a:lstStyle/>
          <a:p>
            <a:pPr marL="0" indent="0" algn="ctr" eaLnBrk="1" hangingPunct="1">
              <a:buNone/>
              <a:defRPr/>
            </a:pPr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 </a:t>
            </a: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ВОПРОСЫ</a:t>
            </a:r>
          </a:p>
          <a:p>
            <a:pPr marL="0" indent="0" algn="ctr" eaLnBrk="1" hangingPunct="1">
              <a:buNone/>
              <a:defRPr/>
            </a:pP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«НА ЗАСЫПКУ»</a:t>
            </a:r>
            <a:b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4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800" b="1" u="sng" dirty="0">
                <a:latin typeface="Arial Black" panose="020B0A04020102020204" pitchFamily="34" charset="0"/>
              </a:rPr>
              <a:t/>
            </a:r>
            <a:br>
              <a:rPr lang="ru-RU" sz="2800" b="1" u="sng" dirty="0">
                <a:latin typeface="Arial Black" panose="020B0A04020102020204" pitchFamily="34" charset="0"/>
              </a:rPr>
            </a:br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800" b="1" u="sng" dirty="0">
                <a:latin typeface="Arial Black" panose="020B0A04020102020204" pitchFamily="34" charset="0"/>
              </a:rPr>
              <a:t/>
            </a:r>
            <a:br>
              <a:rPr lang="ru-RU" sz="2800" b="1" u="sng" dirty="0">
                <a:latin typeface="Arial Black" panose="020B0A04020102020204" pitchFamily="34" charset="0"/>
              </a:rPr>
            </a:br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 </a:t>
            </a: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данного стихотворения 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выписать </a:t>
            </a: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однокоренные слова и указать то слово, от которого образованы 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остальные. </a:t>
            </a:r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2362200"/>
            <a:ext cx="6397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Проплясали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снегам</a:t>
            </a: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Снежные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метели.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Снегири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снеговикам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Песню просвистели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Скрипнут лыжи на бегу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белом Снегопаде,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Впишут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синюю строку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снежные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тетради. 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381000" y="274638"/>
            <a:ext cx="8205787" cy="11303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latin typeface="Arial Black" panose="020B0A04020102020204" pitchFamily="34" charset="0"/>
              </a:rPr>
              <a:t>ИС</a:t>
            </a:r>
            <a:r>
              <a:rPr lang="ru-RU" sz="51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ИССЛЕДОВАНИЕ</a:t>
            </a:r>
            <a:endParaRPr lang="ru-RU" sz="5100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912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3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ru-RU" dirty="0" smtClean="0"/>
              <a:t>САМОПРОВЕРКА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52600" y="2362200"/>
            <a:ext cx="6781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снегам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снежные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снегири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снегопад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снеговики                                                                            </a:t>
            </a:r>
          </a:p>
          <a:p>
            <a:endParaRPr lang="ru-RU" sz="3200" b="1" dirty="0">
              <a:solidFill>
                <a:srgbClr val="CC66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образованы </a:t>
            </a:r>
            <a:r>
              <a:rPr lang="ru-RU" sz="3200" b="1" dirty="0">
                <a:solidFill>
                  <a:srgbClr val="CC6600"/>
                </a:solidFill>
                <a:latin typeface="Arial Black" panose="020B0A04020102020204" pitchFamily="34" charset="0"/>
              </a:rPr>
              <a:t>от слова </a:t>
            </a:r>
            <a:endParaRPr lang="ru-RU" sz="3200" b="1" dirty="0" smtClean="0">
              <a:solidFill>
                <a:srgbClr val="CC66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481013" y="228600"/>
            <a:ext cx="8205787" cy="14478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САМОПРОВЕРКА</a:t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3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artfile.ru/1280x960_324992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" y="76199"/>
            <a:ext cx="8879264" cy="66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8"/>
            <a:ext cx="7772400" cy="2468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Восемнадцатое ноября.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Классная работа.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altLang="ru-RU" dirty="0" smtClean="0"/>
          </a:p>
        </p:txBody>
      </p:sp>
      <p:pic>
        <p:nvPicPr>
          <p:cNvPr id="3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762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5DC2EF"/>
                </a:solidFill>
                <a:latin typeface="Arial Black" panose="020B0A04020102020204" pitchFamily="34" charset="0"/>
              </a:rPr>
              <a:t>СНЕГ</a:t>
            </a:r>
            <a:endParaRPr lang="ru-RU" sz="5400" dirty="0">
              <a:solidFill>
                <a:srgbClr val="5DC2E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3423141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smtClean="0">
                <a:solidFill>
                  <a:srgbClr val="9CBBE8"/>
                </a:solidFill>
                <a:latin typeface="Arial Black" panose="020B0A04020102020204" pitchFamily="34" charset="0"/>
              </a:rPr>
              <a:t>В  О  Д  А</a:t>
            </a:r>
            <a:endParaRPr lang="ru-RU" sz="8000" dirty="0">
              <a:solidFill>
                <a:srgbClr val="9CBBE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0704" y="788709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5DC2EF"/>
                </a:solidFill>
                <a:latin typeface="Arial Black" panose="020B0A04020102020204" pitchFamily="34" charset="0"/>
              </a:rPr>
              <a:t>ЛЁД</a:t>
            </a:r>
            <a:endParaRPr lang="ru-RU" sz="5400" dirty="0">
              <a:solidFill>
                <a:srgbClr val="5DC2E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5400000">
            <a:off x="6061738" y="2260174"/>
            <a:ext cx="1535332" cy="649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верх/вниз 6"/>
          <p:cNvSpPr/>
          <p:nvPr/>
        </p:nvSpPr>
        <p:spPr>
          <a:xfrm>
            <a:off x="2743200" y="1802272"/>
            <a:ext cx="560832" cy="14743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5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30300" y="933450"/>
            <a:ext cx="6794500" cy="46767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95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Домашнее задание:</a:t>
            </a:r>
          </a:p>
          <a:p>
            <a:pPr eaLnBrk="1" hangingPunct="1">
              <a:defRPr/>
            </a:pPr>
            <a:endParaRPr lang="ru-RU" sz="4050" b="1" i="1" dirty="0" smtClean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4050" b="1" i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§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2-11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повторить определения, </a:t>
            </a:r>
          </a:p>
          <a:p>
            <a:pPr eaLnBrk="1" hangingPunct="1">
              <a:defRPr/>
            </a:pPr>
            <a:r>
              <a:rPr lang="ru-RU" sz="4050" b="1" i="1" dirty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§</a:t>
            </a:r>
            <a:r>
              <a:rPr lang="ru-RU" sz="4050" b="1" dirty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</a:t>
            </a:r>
            <a:r>
              <a:rPr lang="en-US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, у.85(устно),</a:t>
            </a:r>
          </a:p>
          <a:p>
            <a:pPr eaLnBrk="1" hangingPunct="1">
              <a:defRPr/>
            </a:pPr>
            <a:r>
              <a:rPr lang="ru-RU" sz="600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у. 84, проект.</a:t>
            </a:r>
          </a:p>
        </p:txBody>
      </p:sp>
      <p:pic>
        <p:nvPicPr>
          <p:cNvPr id="3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7" name="Picture 4" descr="https://im0-tub-ru.yandex.net/i?id=bdfbd60940afe42e266f208570fe3d08&amp;n=33&amp;h=215&amp;w=28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3175"/>
            <a:ext cx="9134475" cy="6821488"/>
          </a:xfrm>
          <a:solidFill>
            <a:schemeClr val="bg1"/>
          </a:solidFill>
        </p:spPr>
      </p:pic>
      <p:sp>
        <p:nvSpPr>
          <p:cNvPr id="5" name="Выноска-облако 4"/>
          <p:cNvSpPr/>
          <p:nvPr/>
        </p:nvSpPr>
        <p:spPr>
          <a:xfrm>
            <a:off x="5638800" y="836613"/>
            <a:ext cx="3324225" cy="1517650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ЧТО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ОТКРЫЛИ </a:t>
            </a: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ДЛЯ СЕБЯ</a:t>
            </a:r>
          </a:p>
        </p:txBody>
      </p:sp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624"/>
            <a:ext cx="472028" cy="4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im0-tub-ru.yandex.net/i?id=bdfbd60940afe42e266f208570fe3d08&amp;n=33&amp;h=215&amp;w=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1-1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968875"/>
            <a:ext cx="373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76600" y="5743575"/>
            <a:ext cx="5081588" cy="881063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300" dirty="0">
                <a:solidFill>
                  <a:srgbClr val="C00000"/>
                </a:solidFill>
                <a:latin typeface="Arial Black" panose="020B0A04020102020204" pitchFamily="34" charset="0"/>
              </a:rPr>
              <a:t>МОГУ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76388" y="4141788"/>
            <a:ext cx="1092200" cy="461962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НАДО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900" y="6035675"/>
            <a:ext cx="963613" cy="522288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ХОЧУ</a:t>
            </a:r>
          </a:p>
        </p:txBody>
      </p:sp>
      <p:pic>
        <p:nvPicPr>
          <p:cNvPr id="10" name="Picture 5" descr="C:\Documents and Settings\Admin\Рабочий стол\65653599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773738"/>
            <a:ext cx="7318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1052513" y="4691063"/>
            <a:ext cx="703262" cy="134461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Равнобедренный треугольник 12"/>
          <p:cNvSpPr/>
          <p:nvPr/>
        </p:nvSpPr>
        <p:spPr>
          <a:xfrm>
            <a:off x="1285787" y="4830293"/>
            <a:ext cx="1582181" cy="1292695"/>
          </a:xfrm>
          <a:prstGeom prst="triangle">
            <a:avLst>
              <a:gd name="adj" fmla="val 50982"/>
            </a:avLst>
          </a:prstGeom>
          <a:solidFill>
            <a:schemeClr val="accent5">
              <a:lumMod val="90000"/>
            </a:schemeClr>
          </a:solidFill>
          <a:ln w="762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w="101600" prst="riblet"/>
            <a:bevelB/>
            <a:extrusionClr>
              <a:srgbClr val="8DA44B"/>
            </a:extrusionClr>
            <a:contourClr>
              <a:schemeClr val="accent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052513" y="6297613"/>
            <a:ext cx="249237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04800"/>
            <a:ext cx="4857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7940674" y="4868861"/>
            <a:ext cx="760413" cy="98901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1914524" y="1733541"/>
            <a:ext cx="5048250" cy="3604779"/>
          </a:xfrm>
          <a:prstGeom prst="triangle">
            <a:avLst/>
          </a:prstGeom>
          <a:solidFill>
            <a:schemeClr val="accent5">
              <a:lumMod val="90000"/>
            </a:schemeClr>
          </a:solidFill>
          <a:ln w="762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w="101600" prst="riblet"/>
            <a:bevelB/>
            <a:extrusionClr>
              <a:srgbClr val="8DA44B"/>
            </a:extrusionClr>
            <a:contourClr>
              <a:schemeClr val="accent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84588" y="877888"/>
            <a:ext cx="1624012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НАДО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95" y="5338321"/>
            <a:ext cx="1419225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ХОЧУ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91400" y="5382116"/>
            <a:ext cx="1533525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МОГУ</a:t>
            </a:r>
          </a:p>
        </p:txBody>
      </p:sp>
      <p:pic>
        <p:nvPicPr>
          <p:cNvPr id="7" name="Picture 5" descr="C:\Documents and Settings\Admin\Рабочий стол\65653599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39" y="2667000"/>
            <a:ext cx="23526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570422" y="5773968"/>
            <a:ext cx="5725728" cy="1723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296590" y="1563688"/>
            <a:ext cx="2658666" cy="369411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1950" y="1162050"/>
            <a:ext cx="8420100" cy="4543425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ПОЧЕМУ</a:t>
            </a:r>
            <a:b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СЕГОДНЯ </a:t>
            </a:r>
            <a:b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 ХОЧУ</a:t>
            </a:r>
            <a:b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УЧИТЬСЯ</a:t>
            </a:r>
            <a:endParaRPr lang="ru-RU" sz="5025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Picture 8" descr="1-1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266700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1-1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66700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2351088" y="1646238"/>
            <a:ext cx="4298950" cy="1143000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5855493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533400"/>
            <a:ext cx="8458200" cy="57181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Слово делится на части.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Ах, какое это счастье!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Может каждый грамотей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Делать слово из частей!</a:t>
            </a:r>
          </a:p>
        </p:txBody>
      </p:sp>
      <p:sp>
        <p:nvSpPr>
          <p:cNvPr id="5123" name="WordArt 4"/>
          <p:cNvSpPr>
            <a:spLocks noChangeArrowheads="1" noChangeShapeType="1" noTextEdit="1"/>
          </p:cNvSpPr>
          <p:nvPr/>
        </p:nvSpPr>
        <p:spPr bwMode="auto">
          <a:xfrm>
            <a:off x="1547813" y="260350"/>
            <a:ext cx="6324600" cy="973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10000"/>
              </a:avLst>
            </a:prstTxWarp>
          </a:bodyPr>
          <a:lstStyle/>
          <a:p>
            <a:pPr algn="ctr"/>
            <a:endParaRPr lang="ru-RU" sz="4000" b="1" kern="10">
              <a:solidFill>
                <a:srgbClr val="632523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219075" y="2714625"/>
            <a:ext cx="8629650" cy="30099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ru-RU" altLang="ru-RU" sz="2400" smtClean="0">
              <a:latin typeface="Arial Black" panose="020B0A04020102020204" pitchFamily="34" charset="0"/>
            </a:endParaRPr>
          </a:p>
          <a:p>
            <a:pPr marL="0" indent="0" eaLnBrk="1" hangingPunct="1">
              <a:buFontTx/>
              <a:buNone/>
            </a:pPr>
            <a:endParaRPr lang="ru-RU" altLang="ru-RU" sz="2400" smtClean="0">
              <a:latin typeface="Arial Black" panose="020B0A040201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47650" y="982663"/>
            <a:ext cx="8601075" cy="1577975"/>
          </a:xfrm>
          <a:prstGeom prst="ellipse">
            <a:avLst/>
          </a:prstGeom>
          <a:solidFill>
            <a:schemeClr val="accent5">
              <a:lumMod val="90000"/>
            </a:schemeClr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НАДО</a:t>
            </a:r>
          </a:p>
        </p:txBody>
      </p:sp>
      <p:sp>
        <p:nvSpPr>
          <p:cNvPr id="5" name="Овал 4"/>
          <p:cNvSpPr/>
          <p:nvPr/>
        </p:nvSpPr>
        <p:spPr>
          <a:xfrm>
            <a:off x="333375" y="3611563"/>
            <a:ext cx="8601075" cy="1577975"/>
          </a:xfrm>
          <a:prstGeom prst="ellipse">
            <a:avLst/>
          </a:prstGeom>
          <a:solidFill>
            <a:schemeClr val="accent5">
              <a:lumMod val="90000"/>
            </a:schemeClr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dirty="0">
                <a:solidFill>
                  <a:srgbClr val="FF0000"/>
                </a:solidFill>
                <a:latin typeface="Arial Black" panose="020B0A04020102020204" pitchFamily="34" charset="0"/>
              </a:rPr>
              <a:t>ТЕМА УРОКА</a:t>
            </a:r>
          </a:p>
        </p:txBody>
      </p:sp>
      <p:pic>
        <p:nvPicPr>
          <p:cNvPr id="6149" name="Picture 8" descr="1-1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250825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8915400" cy="5440363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СИСТЕМА ЯЗЫКА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МОРФЕМИКА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ru-RU" sz="1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Monotype Corsiva" panose="03010101010201010101" pitchFamily="66" charset="0"/>
              </a:rPr>
            </a:br>
            <a:r>
              <a:rPr lang="ru-RU" sz="36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СЛОВООБРАЗОВАНИЕ</a:t>
            </a:r>
            <a:r>
              <a:rPr lang="ru-RU" sz="3600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ru-RU" sz="85700" b="1" u="sng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6897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00"/>
                <a:gridCol w="2701407"/>
                <a:gridCol w="4642493"/>
              </a:tblGrid>
              <a:tr h="814135">
                <a:tc gridSpan="2">
                  <a:txBody>
                    <a:bodyPr/>
                    <a:lstStyle/>
                    <a:p>
                      <a:pPr algn="ctr"/>
                      <a:r>
                        <a:rPr lang="ru-RU" sz="3300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Разделы лингвистики</a:t>
                      </a:r>
                      <a:endParaRPr lang="ru-RU" sz="3300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300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Единицы языка и речи</a:t>
                      </a:r>
                      <a:endParaRPr lang="ru-RU" sz="3300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Фонетика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Звук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Графика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Буква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361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Морфемика</a:t>
                      </a:r>
                      <a:r>
                        <a:rPr lang="ru-RU" sz="2100" b="1" baseline="0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 </a:t>
                      </a:r>
                      <a:endParaRPr lang="ru-RU" sz="21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Слог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Часть слова</a:t>
                      </a:r>
                      <a:endParaRPr lang="ru-RU" sz="21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Словообразование </a:t>
                      </a:r>
                      <a:endParaRPr lang="ru-RU" sz="21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Лексика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Фразеология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Устойчивое словосочетание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6478">
                <a:tc rowSpan="2"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pPr algn="ctr"/>
                      <a:endParaRPr lang="ru-RU" sz="2400" b="1" dirty="0" smtClean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Грамматика</a:t>
                      </a:r>
                      <a:endParaRPr lang="ru-RU" sz="24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Морфология</a:t>
                      </a:r>
                      <a:endParaRPr lang="ru-RU" sz="2100" dirty="0"/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21360"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 smtClean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Синтаксис </a:t>
                      </a:r>
                    </a:p>
                    <a:p>
                      <a:pPr algn="ctr"/>
                      <a:endParaRPr lang="ru-RU" sz="2100" dirty="0"/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Словосочетание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Предложение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Текст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6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Вспомните, </a:t>
            </a:r>
            <a:r>
              <a:rPr lang="ru-RU" sz="3200" dirty="0">
                <a:latin typeface="Arial Black" panose="020B0A04020102020204" pitchFamily="34" charset="0"/>
              </a:rPr>
              <a:t>из каких значимых частей может состоять слово</a:t>
            </a:r>
            <a:r>
              <a:rPr lang="ru-RU" sz="3200" dirty="0" smtClean="0">
                <a:latin typeface="Arial Black" panose="020B0A04020102020204" pitchFamily="34" charset="0"/>
              </a:rPr>
              <a:t>?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Для чего они служат?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1988840"/>
            <a:ext cx="8591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Приставка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Корень </a:t>
            </a:r>
          </a:p>
          <a:p>
            <a:endParaRPr lang="ru-RU" sz="2000" b="1" dirty="0"/>
          </a:p>
          <a:p>
            <a:r>
              <a:rPr lang="ru-RU" sz="2000" b="1" dirty="0" smtClean="0">
                <a:solidFill>
                  <a:srgbClr val="C00000"/>
                </a:solidFill>
              </a:rPr>
              <a:t>Суффикс 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Окончание</a:t>
            </a:r>
            <a:r>
              <a:rPr lang="ru-RU" sz="2000" b="1" dirty="0" smtClean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988840"/>
            <a:ext cx="5925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служит для образования новых слов, стоит перед корнем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2875002"/>
            <a:ext cx="4958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общая значимая часть родственных слов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3543111"/>
            <a:ext cx="5925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стоит после корня и служит для образования новых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слов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1799" y="4528228"/>
            <a:ext cx="6047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изменяемая часть слова, которая служит для связи слов в словосочетании и предложении, для образования форм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слова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33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6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</TotalTime>
  <Words>276</Words>
  <Application>Microsoft Office PowerPoint</Application>
  <PresentationFormat>Экран (4:3)</PresentationFormat>
  <Paragraphs>116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Georgia</vt:lpstr>
      <vt:lpstr>Majestic</vt:lpstr>
      <vt:lpstr>Monotype Corsiva</vt:lpstr>
      <vt:lpstr>Times New Roman</vt:lpstr>
      <vt:lpstr>Оформление по умолчанию</vt:lpstr>
      <vt:lpstr>Презентация PowerPoint</vt:lpstr>
      <vt:lpstr>     Восемнадцатое ноября.   Классная работа. </vt:lpstr>
      <vt:lpstr>Презентация PowerPoint</vt:lpstr>
      <vt:lpstr>ПОЧЕМУ СЕГОДНЯ  Я ХОЧУ  УЧИТЬСЯ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Вспомните, из каких значимых частей может состоять слово? Для чего они служат?</vt:lpstr>
      <vt:lpstr>Презентация PowerPoint</vt:lpstr>
      <vt:lpstr>Презентация PowerPoint</vt:lpstr>
      <vt:lpstr>подснежник</vt:lpstr>
      <vt:lpstr> ВКЛЮЧАЕМСЯ  В РАБОТУ </vt:lpstr>
      <vt:lpstr>Презентация PowerPoint</vt:lpstr>
      <vt:lpstr>Презентация PowerPoint</vt:lpstr>
      <vt:lpstr> ТЕКСТ  61  (2 и 3 задание письменно) ВЗАИМОПРОВЕРКА </vt:lpstr>
      <vt:lpstr>      Из данного стихотворения выписать однокоренные слова и указать то слово, от которого образованы остальные. </vt:lpstr>
      <vt:lpstr>САМОПРОВЕРКА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79</cp:revision>
  <cp:lastPrinted>2016-11-16T23:38:52Z</cp:lastPrinted>
  <dcterms:created xsi:type="dcterms:W3CDTF">1601-01-01T00:00:00Z</dcterms:created>
  <dcterms:modified xsi:type="dcterms:W3CDTF">2016-11-17T22:27:24Z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